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  <p:sldMasterId id="2147483739" r:id="rId2"/>
    <p:sldMasterId id="2147483751" r:id="rId3"/>
    <p:sldMasterId id="2147483763" r:id="rId4"/>
    <p:sldMasterId id="2147483775" r:id="rId5"/>
    <p:sldMasterId id="2147483817" r:id="rId6"/>
  </p:sldMasterIdLst>
  <p:notesMasterIdLst>
    <p:notesMasterId r:id="rId24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>
        <p:scale>
          <a:sx n="104" d="100"/>
          <a:sy n="104" d="100"/>
        </p:scale>
        <p:origin x="800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13FDF-BA5A-E048-85C4-5A47018F3F5B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E81F5-025D-6148-9AE2-7B7D7884D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3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E81F5-025D-6148-9AE2-7B7D7884D2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2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8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9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9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D3EC-6E72-1DAC-15CF-5A8A5562A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DB4B4-5D21-DB12-1C78-8F7891480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D91B5-C06A-39FA-D6BE-24FA5DAD0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06E12-748C-2ABF-D9F5-010842927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75180-1BE3-4594-3167-90D54E67B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964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DF2C-1E6B-B6E7-656B-D74E7A9B5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E591D-5D3D-0EDB-BBC4-5E1420075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11F1-2D08-398D-7129-3B7714404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22185-9EB4-61DF-CF99-E4700481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9A189-8D6A-53BF-AAFA-55F32FA3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51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4D6C6-2E82-1876-45A7-257E7FAA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9836C-8BC9-3C4F-5DBE-F6A18104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D62A1-6EEE-0931-337D-5772AA8B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BC7C1-5364-157D-C176-1CEE9AE6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12F69-23DF-0932-BBBC-9D19ACD7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5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CB84-223F-579F-EFA4-DCD2F97C2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BB397-0CBA-9AF7-F36B-858691DCFD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3BDCA-05F2-8AA4-9189-D2DFD0463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EC1AC-1C7A-7C08-93AD-F4E75ED0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E2BE7-0F08-307D-3475-4C3EBAAE3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0F941-E7B7-5435-9606-B22AEFD9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03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8B8C-3BCA-E99A-179C-0D715DC2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1214-B278-E270-4382-3DE260D31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7B44F-6030-1072-873B-8CC2FE306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3E6CB-5C6E-C7DF-E79C-0AA520CE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3ED26E-2A95-D683-82D2-C19181008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37EAE8-AB36-956B-5E6F-B132EF67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8D7E9-5CCE-8996-15AB-CA7DD7874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73C875-2A1F-0385-3190-04CD7CAB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48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B68D-89CA-1A98-E543-DD88F931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17E4C-CE6A-D159-21F1-3747A00F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B792E-EDF1-0407-3588-78FC9A2C5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134DF-2259-7994-D6A3-AE406AEB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4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B1095-5510-8BF3-4DB6-EA47C341F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A0BB8-0100-95BE-5917-1F102765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1B1B6-7095-D0B0-A785-C82BE193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87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01B18-63AF-D080-21DD-A8826822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8DBA6-B18A-B738-3227-591B61FD2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BA6E-3DA8-7A5A-357F-C16861718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FD193-B1A9-4DAB-8A71-A9B0828E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F726B-E917-EAF8-0562-31713E4E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9F1C2-53BB-0E26-0194-DDBB6C68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8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3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AE85-F21C-BE26-FAB6-E25CCD89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70EE4D-9640-65F1-9AAD-BDEF045E1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97660-B06D-4007-EF6E-DB85DF425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7FFE0-FDA4-06C7-3DA1-9D85BA2D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2/17/24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C7B3E-F40F-AF50-959C-B94ECE98C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DDB36-7A98-306A-C21A-1B1A330CF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70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FAD8-7822-D1BC-7971-DCA21502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62840-C1F2-1F65-2B0E-F811CDBD6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8D07D-DAF8-BEBB-2C3A-A94E47E92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54B1B-F432-C0FA-8AA4-896A9AAC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046A9-E780-DEF8-6FD9-7FA1A11F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89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069DC0-2EF8-6D18-6C9F-C0AF74D2D9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DB2210-B014-2BC1-6AA3-7ADD74F7F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E1CDD-F1F0-A427-3B5E-DEBD9D3E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45E1B-592C-8667-72A6-2C831F8E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A172B-27CA-DC93-6FDD-6393994A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6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889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760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751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974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950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043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2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345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02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778CE86-875F-4587-BCF6-FA054AFC0D53}" type="datetime1">
              <a:rPr lang="en-US" smtClean="0"/>
              <a:pPr/>
              <a:t>2/17/24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343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018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586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92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7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9C646AA-F36E-4540-911D-FFFC0A0EF24A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44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22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88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99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51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78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6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2/17/24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24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91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11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A0C0817-A112-4847-8014-A94B7D2A4EA3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766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628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9624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23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06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721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45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8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642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2/17/24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621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62441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303200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404001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57963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016884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92450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164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3490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031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217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27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2/17/24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2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966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69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24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26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7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174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2/17/24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639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55899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635854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5499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50055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11648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942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7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2/17/24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0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50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6F67E-09FD-AD22-FE4D-7D00AA05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6D4D7-99C7-CB4D-1800-3EC64F3CD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B951E-F2F8-12D3-E1CD-97CB3C369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2DC3B-8EEA-88DB-E6E7-90AE96701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C7CB1-FE60-3013-0252-1C09672B7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8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0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BC072-CF1D-5685-052C-B5B78459D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493" y="1559768"/>
            <a:ext cx="2978281" cy="3135379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chemeClr val="bg1"/>
                </a:solidFill>
              </a:rPr>
              <a:t>Parashá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Terumá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he-IL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תרומה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43689-F014-E5E9-18B2-07B0EF3FD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6493" y="4708186"/>
            <a:ext cx="2978282" cy="121364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Kabalah </a:t>
            </a:r>
            <a:r>
              <a:rPr lang="en-US" b="1" dirty="0" err="1">
                <a:solidFill>
                  <a:schemeClr val="bg1"/>
                </a:solidFill>
              </a:rPr>
              <a:t>Renovada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Maciel Karug.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Adar I, 5784. 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erumah: The More Perfect Tabernacle - Judeo-Christian Clarion">
            <a:extLst>
              <a:ext uri="{FF2B5EF4-FFF2-40B4-BE49-F238E27FC236}">
                <a16:creationId xmlns:a16="http://schemas.microsoft.com/office/drawing/2014/main" id="{5CEC0BDE-DC08-67B4-E32D-65CEB8D0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6570" y="1140362"/>
            <a:ext cx="6202238" cy="457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523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E57E5-0777-29A9-5436-B260C735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4" y="1382165"/>
            <a:ext cx="4869179" cy="1517984"/>
          </a:xfrm>
        </p:spPr>
        <p:txBody>
          <a:bodyPr>
            <a:normAutofit/>
          </a:bodyPr>
          <a:lstStyle/>
          <a:p>
            <a:pPr algn="ctr"/>
            <a:r>
              <a:rPr lang="en-US" sz="4800" b="1" cap="none" dirty="0" err="1">
                <a:solidFill>
                  <a:srgbClr val="002060"/>
                </a:solidFill>
                <a:latin typeface="Speak Pro" panose="020B0504020101020102" pitchFamily="34" charset="0"/>
              </a:rPr>
              <a:t>Teruma</a:t>
            </a:r>
            <a:r>
              <a:rPr lang="en-US" sz="4800" b="1" cap="none" dirty="0">
                <a:solidFill>
                  <a:srgbClr val="002060"/>
                </a:solidFill>
                <a:latin typeface="Speak Pro" panose="020B0504020101020102" pitchFamily="34" charset="0"/>
              </a:rPr>
              <a:t> 25:8-9</a:t>
            </a:r>
          </a:p>
        </p:txBody>
      </p:sp>
      <p:pic>
        <p:nvPicPr>
          <p:cNvPr id="9218" name="Picture 2" descr="Tabernacle and Temple | Terumah | Covenant &amp; Conversation | The Rabbi Sacks  Legacy">
            <a:extLst>
              <a:ext uri="{FF2B5EF4-FFF2-40B4-BE49-F238E27FC236}">
                <a16:creationId xmlns:a16="http://schemas.microsoft.com/office/drawing/2014/main" id="{BC51D13A-EBB8-15F0-0CA7-ABED61230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r="22084" b="1"/>
          <a:stretch/>
        </p:blipFill>
        <p:spPr bwMode="auto"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C3E82-1743-ACD9-C7C4-F0D50A5E9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545" y="2797320"/>
            <a:ext cx="4869179" cy="3650300"/>
          </a:xfrm>
        </p:spPr>
        <p:txBody>
          <a:bodyPr anchor="t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Me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harán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un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santuario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y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moraré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en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medio de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ellos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. Como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todo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lo que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yo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te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muestro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modelo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del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Tabernáculo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y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modelo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 todos sus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utensilios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así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haréis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. </a:t>
            </a:r>
          </a:p>
          <a:p>
            <a:pPr marL="0" indent="0" algn="ctr" rtl="1">
              <a:buNone/>
            </a:pPr>
            <a:b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2400" b="1" i="0" u="none" strike="noStrike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וְעָ֥שׂוּ לִ֖י </a:t>
            </a:r>
            <a:r>
              <a:rPr lang="he-IL" sz="2400" b="1" i="0" u="none" strike="noStrike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מִקְדָּ֑שׁ</a:t>
            </a:r>
            <a:r>
              <a:rPr lang="he-IL" sz="2400" b="1" i="0" u="none" strike="noStrike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וְשָׁכַנְתִּ֖י בְּתוֹכָֽם ׃</a:t>
            </a:r>
          </a:p>
          <a:p>
            <a:pPr marL="0" indent="0" algn="ctr" rtl="1">
              <a:buNone/>
            </a:pPr>
            <a:r>
              <a:rPr lang="he-IL" sz="2400" b="1" i="0" u="none" strike="noStrike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25,9</a:t>
            </a:r>
            <a:r>
              <a:rPr lang="es-ES" sz="2400" b="1" i="0" u="none" strike="noStrike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e-IL" sz="2400" b="1" i="0" u="none" strike="noStrike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כְּכֹ֗ל אֲשֶׁ֤ר אֲנִי֙ </a:t>
            </a:r>
            <a:r>
              <a:rPr lang="he-IL" sz="2400" b="1" i="0" u="none" strike="noStrike" dirty="0">
                <a:solidFill>
                  <a:srgbClr val="212529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מַרְאֶ֣ה אוֹתְךָ</a:t>
            </a:r>
            <a:r>
              <a:rPr lang="he-IL" sz="2400" b="1" i="0" u="none" strike="noStrike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֔ אֵת תַּבְנִ֣ית </a:t>
            </a:r>
            <a:r>
              <a:rPr lang="he-IL" sz="2400" b="1" i="0" u="none" strike="noStrike" dirty="0">
                <a:solidFill>
                  <a:srgbClr val="212529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הַמִּשְׁכָּ֔ן</a:t>
            </a:r>
            <a:r>
              <a:rPr lang="he-IL" sz="2400" b="1" i="0" u="none" strike="noStrike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וְאֵ֖ת תַּבְנִ֣ית </a:t>
            </a:r>
            <a:r>
              <a:rPr lang="he-IL" sz="2400" b="1" i="0" u="none" strike="noStrike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כָּל־כֵּלָ֑יו</a:t>
            </a:r>
            <a:r>
              <a:rPr lang="he-IL" sz="2400" b="1" i="0" u="none" strike="noStrike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וְכֵ֖ן תַּעֲשֽׂוּ ׃ ס</a:t>
            </a:r>
          </a:p>
          <a:p>
            <a:pPr marL="0" indent="0" algn="ctr">
              <a:buNone/>
            </a:pPr>
            <a:br>
              <a:rPr lang="he-IL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27" name="Group 9226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228" name="Oval 9227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Oval 9228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6310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52B01-4F3F-0C47-9114-4E25176AD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1254868"/>
          </a:xfrm>
        </p:spPr>
        <p:txBody>
          <a:bodyPr anchor="b"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Speak Pro" panose="020B0504020101020102" pitchFamily="34" charset="0"/>
              </a:rPr>
              <a:t>Éxodo</a:t>
            </a:r>
            <a:r>
              <a:rPr lang="en-US" sz="3600" b="1" dirty="0">
                <a:solidFill>
                  <a:srgbClr val="002060"/>
                </a:solidFill>
                <a:latin typeface="Speak Pro" panose="020B0504020101020102" pitchFamily="34" charset="0"/>
              </a:rPr>
              <a:t> 3:5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F0EBC-8E9A-D4BD-D148-B621A9DA3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1" y="2430471"/>
            <a:ext cx="2835464" cy="3552039"/>
          </a:xfrm>
        </p:spPr>
        <p:txBody>
          <a:bodyPr>
            <a:normAutofit fontScale="92500"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Dios le dice a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Moisés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: “No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te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acerques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.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Quítate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calzado</a:t>
            </a:r>
            <a:r>
              <a:rPr lang="en-US" b="1" dirty="0">
                <a:solidFill>
                  <a:srgbClr val="262626"/>
                </a:solidFill>
                <a:latin typeface="Speak Pro" panose="020B0504020101020102" pitchFamily="34" charset="0"/>
                <a:cs typeface="Times New Roman" panose="02020603050405020304" pitchFamily="18" charset="0"/>
              </a:rPr>
              <a:t>. E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ste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lugar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donde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estás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parado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es </a:t>
            </a:r>
            <a:r>
              <a:rPr lang="en-US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sagrado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”. 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i="0" u="none" strike="noStrike" dirty="0">
              <a:solidFill>
                <a:srgbClr val="262626"/>
              </a:solidFill>
              <a:effectLst/>
              <a:latin typeface="Speak Pro" panose="020B0504020101020102" pitchFamily="34" charset="0"/>
              <a:cs typeface="Times New Roman" panose="02020603050405020304" pitchFamily="18" charset="0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וַיֹּ֖אמֶר </a:t>
            </a:r>
            <a:r>
              <a:rPr lang="he-IL" b="1" i="0" u="none" strike="noStrike" dirty="0" err="1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אַל־תִּקְרַ֣ב</a:t>
            </a:r>
            <a:r>
              <a:rPr lang="he-IL" b="1" i="0" u="none" strike="noStrike" dirty="0">
                <a:solidFill>
                  <a:srgbClr val="262626"/>
                </a:solidFill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הֲלֹ֑ם שַׁל־נְעָלֶ֙יךָ֙ מֵעַ֣ל רַגְלֶ֔יךָ </a:t>
            </a:r>
            <a:r>
              <a:rPr lang="he-IL" b="1" i="0" u="none" strike="noStrike" dirty="0">
                <a:solidFill>
                  <a:srgbClr val="262626"/>
                </a:solidFill>
                <a:effectLst/>
                <a:highlight>
                  <a:srgbClr val="FFFF00"/>
                </a:highlight>
                <a:latin typeface="Speak Pro" panose="020B0504020101020102" pitchFamily="34" charset="0"/>
                <a:cs typeface="Times New Roman" panose="02020603050405020304" pitchFamily="18" charset="0"/>
              </a:rPr>
              <a:t>כִּ֣י הַמָּק֗וֹם אֲשֶׁ֤ר אַתָּה֙ עוֹמֵ֣ד עָלָ֔יו </a:t>
            </a:r>
            <a:r>
              <a:rPr lang="he-IL" b="1" i="0" u="none" strike="noStrike" dirty="0" err="1">
                <a:solidFill>
                  <a:srgbClr val="262626"/>
                </a:solidFill>
                <a:effectLst/>
                <a:highlight>
                  <a:srgbClr val="FFFF00"/>
                </a:highlight>
                <a:latin typeface="Speak Pro" panose="020B0504020101020102" pitchFamily="34" charset="0"/>
                <a:cs typeface="Times New Roman" panose="02020603050405020304" pitchFamily="18" charset="0"/>
              </a:rPr>
              <a:t>אַדְמַת־קֹ֖דֶש</a:t>
            </a:r>
            <a:r>
              <a:rPr lang="he-IL" b="1" i="0" u="none" strike="noStrike" dirty="0">
                <a:solidFill>
                  <a:srgbClr val="262626"/>
                </a:solidFill>
                <a:effectLst/>
                <a:highlight>
                  <a:srgbClr val="FFFF00"/>
                </a:highlight>
                <a:latin typeface="Speak Pro" panose="020B0504020101020102" pitchFamily="34" charset="0"/>
                <a:cs typeface="Times New Roman" panose="02020603050405020304" pitchFamily="18" charset="0"/>
              </a:rPr>
              <a:t>ׁ הֽוּא׃</a:t>
            </a:r>
          </a:p>
          <a:p>
            <a:pPr marL="0" indent="0" algn="ctr">
              <a:buNone/>
            </a:pPr>
            <a:endParaRPr lang="en-US" b="1" dirty="0">
              <a:solidFill>
                <a:srgbClr val="262626"/>
              </a:solidFill>
              <a:latin typeface="Speak Pro" panose="020B0504020101020102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10253" name="Rectangle 10252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Who Am I? | Parashat Shemot: The Israel Forever Foundation">
            <a:extLst>
              <a:ext uri="{FF2B5EF4-FFF2-40B4-BE49-F238E27FC236}">
                <a16:creationId xmlns:a16="http://schemas.microsoft.com/office/drawing/2014/main" id="{DF137F11-124D-E6B9-272C-AF63F914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2811" y="609602"/>
            <a:ext cx="5364239" cy="55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80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B315-356F-288F-1D4F-31D9C3A1E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436614" cy="1320800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Speak Pro" panose="020B0504020101020102" pitchFamily="34" charset="0"/>
              </a:rPr>
              <a:t>Génesis</a:t>
            </a:r>
            <a:r>
              <a:rPr lang="en-US" b="1" dirty="0">
                <a:solidFill>
                  <a:srgbClr val="002060"/>
                </a:solidFill>
                <a:latin typeface="Speak Pro" panose="020B0504020101020102" pitchFamily="34" charset="0"/>
              </a:rPr>
              <a:t> 3:23-24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7A897-C980-B3C9-8B2D-739DE8A4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0" y="2160589"/>
            <a:ext cx="3432649" cy="3880773"/>
          </a:xfrm>
        </p:spPr>
        <p:txBody>
          <a:bodyPr>
            <a:normAutofit lnSpcReduction="10000"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וַֽיְשַׁלְּחֵ֛הוּ </a:t>
            </a:r>
            <a:r>
              <a:rPr lang="he-IL" b="1" i="0" u="none" strike="noStrike" dirty="0">
                <a:effectLst/>
                <a:highlight>
                  <a:srgbClr val="FFFF00"/>
                </a:highlight>
                <a:latin typeface="Speak Pro" panose="020B0504020101020102" pitchFamily="34" charset="0"/>
                <a:cs typeface="Times New Roman" panose="02020603050405020304" pitchFamily="18" charset="0"/>
              </a:rPr>
              <a:t>יְהֹוָ֥ה </a:t>
            </a:r>
            <a:r>
              <a:rPr lang="he-IL" b="1" i="0" u="none" strike="noStrike" dirty="0" err="1">
                <a:effectLst/>
                <a:highlight>
                  <a:srgbClr val="FFFF00"/>
                </a:highlight>
                <a:latin typeface="Speak Pro" panose="020B0504020101020102" pitchFamily="34" charset="0"/>
                <a:cs typeface="Times New Roman" panose="02020603050405020304" pitchFamily="18" charset="0"/>
              </a:rPr>
              <a:t>אֱלֹהִ֖ים</a:t>
            </a:r>
            <a:r>
              <a:rPr lang="he-IL" b="1" i="0" u="none" strike="noStrike" dirty="0">
                <a:effectLst/>
                <a:highlight>
                  <a:srgbClr val="FFFF00"/>
                </a:highlight>
                <a:latin typeface="Speak Pro" panose="020B0504020101020102" pitchFamily="34" charset="0"/>
                <a:cs typeface="Times New Roman" panose="02020603050405020304" pitchFamily="18" charset="0"/>
              </a:rPr>
              <a:t> </a:t>
            </a:r>
            <a:r>
              <a:rPr lang="he-IL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מִגַּן־עֵ֑דֶן</a:t>
            </a:r>
            <a:r>
              <a:rPr lang="he-IL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לַֽעֲבֹד֙ </a:t>
            </a:r>
            <a:r>
              <a:rPr lang="he-IL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אֶת־הָ֣אֲדָמָ֔ה</a:t>
            </a:r>
            <a:r>
              <a:rPr lang="he-IL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אֲשֶׁ֥ר לֻקַּ֖ח מִשָּֽׁם׃</a:t>
            </a:r>
          </a:p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וַיְגָ֖רֶשׁ </a:t>
            </a:r>
            <a:r>
              <a:rPr lang="he-IL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אֶת־הָֽאָדָ֑ם</a:t>
            </a:r>
            <a:r>
              <a:rPr lang="he-IL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וַיַּשְׁכֵּן֩ מִקֶּ֨דֶם </a:t>
            </a:r>
            <a:r>
              <a:rPr lang="he-IL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לְגַן־עֵ֜דֶן</a:t>
            </a:r>
            <a:r>
              <a:rPr lang="he-IL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he-IL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אֶת־</a:t>
            </a:r>
            <a:r>
              <a:rPr lang="he-IL" b="1" i="0" u="none" strike="noStrike" dirty="0" err="1">
                <a:effectLst/>
                <a:highlight>
                  <a:srgbClr val="FFFF00"/>
                </a:highlight>
                <a:latin typeface="Speak Pro" panose="020B0504020101020102" pitchFamily="34" charset="0"/>
                <a:cs typeface="Times New Roman" panose="02020603050405020304" pitchFamily="18" charset="0"/>
              </a:rPr>
              <a:t>הַכְּרֻבִ֗ים</a:t>
            </a:r>
            <a:r>
              <a:rPr lang="he-IL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 וְאֵ֨ת לַ֤הַט הַחֶ֙רֶב֙ הַמִּתְהַפֶּ֔כֶת לִשְׁמֹ֕ר אֶת־דֶּ֖רֶךְ עֵ֥ץ הַֽחַיִּֽים׃</a:t>
            </a:r>
          </a:p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he-IL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</a:br>
            <a:endParaRPr lang="he-IL" b="1" i="0" u="none" strike="noStrike" dirty="0">
              <a:effectLst/>
              <a:latin typeface="Speak Pro" panose="020B0504020101020102" pitchFamily="34" charset="0"/>
              <a:cs typeface="Times New Roman" panose="02020603050405020304" pitchFamily="18" charset="0"/>
            </a:endParaRPr>
          </a:p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Entonces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Dios</a:t>
            </a:r>
            <a:r>
              <a:rPr lang="he-IL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יהוה </a:t>
            </a:r>
            <a:r>
              <a:rPr lang="es-E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desterró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al hombre del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jardín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Edén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, para que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labrara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 </a:t>
            </a:r>
            <a:r>
              <a:rPr lang="en-US" b="1" i="0" u="none" strike="noStrike" dirty="0">
                <a:effectLst/>
                <a:highlight>
                  <a:srgbClr val="FFFF00"/>
                </a:highlight>
                <a:latin typeface="Speak Pro" panose="020B0504020101020102" pitchFamily="34" charset="0"/>
                <a:cs typeface="Times New Roman" panose="02020603050405020304" pitchFamily="18" charset="0"/>
              </a:rPr>
              <a:t>humus (</a:t>
            </a:r>
            <a:r>
              <a:rPr lang="en-US" b="1" i="0" u="none" strike="noStrike" dirty="0" err="1">
                <a:effectLst/>
                <a:highlight>
                  <a:srgbClr val="FFFF00"/>
                </a:highlight>
                <a:latin typeface="Speak Pro" panose="020B0504020101020102" pitchFamily="34" charset="0"/>
                <a:cs typeface="Times New Roman" panose="02020603050405020304" pitchFamily="18" charset="0"/>
              </a:rPr>
              <a:t>adamá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) del que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había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sido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tomado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.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Fue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expulsado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hombre; y al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oriente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del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jardín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Edén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estaban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apostados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los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 </a:t>
            </a:r>
            <a:r>
              <a:rPr lang="en-US" b="1" i="0" u="none" strike="noStrike" dirty="0" err="1">
                <a:effectLst/>
                <a:highlight>
                  <a:srgbClr val="FFFF00"/>
                </a:highlight>
                <a:latin typeface="Speak Pro" panose="020B0504020101020102" pitchFamily="34" charset="0"/>
                <a:cs typeface="Times New Roman" panose="02020603050405020304" pitchFamily="18" charset="0"/>
              </a:rPr>
              <a:t>querubines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 y la espada de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fuego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que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siempre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giraba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, para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guardar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camino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al árbol de la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vida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 descr="Adán y Eva pierden el Paraíso | Historia bíblica">
            <a:extLst>
              <a:ext uri="{FF2B5EF4-FFF2-40B4-BE49-F238E27FC236}">
                <a16:creationId xmlns:a16="http://schemas.microsoft.com/office/drawing/2014/main" id="{037F7CA3-7092-E937-AF79-49E3F8CFA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814" y="891686"/>
            <a:ext cx="5062993" cy="506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764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F51B6-3E1F-4BD0-E808-2C422A920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/>
          </a:bodyPr>
          <a:lstStyle/>
          <a:p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Los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arqueólogos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sostienen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que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los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querubines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eran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animales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híbridos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usados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para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el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misticismo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, de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origen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mesopotámico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y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también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eran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usados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en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Egipto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para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espantar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a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los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effectLst/>
                <a:latin typeface="Speak Pro" panose="020B0504020101020102" pitchFamily="34" charset="0"/>
              </a:rPr>
              <a:t>demonios</a:t>
            </a:r>
            <a:r>
              <a:rPr lang="en-US" sz="1800" b="1" i="0" u="none" strike="noStrike" dirty="0">
                <a:effectLst/>
                <a:latin typeface="Speak Pro" panose="020B0504020101020102" pitchFamily="34" charset="0"/>
              </a:rPr>
              <a:t>.</a:t>
            </a:r>
            <a:endParaRPr lang="en-US" sz="1800" b="1" dirty="0">
              <a:latin typeface="Speak Pro" panose="020B0504020101020102" pitchFamily="34" charset="0"/>
            </a:endParaRPr>
          </a:p>
        </p:txBody>
      </p:sp>
      <p:pic>
        <p:nvPicPr>
          <p:cNvPr id="6" name="Picture 5" descr="A card with a wheel and animals&#10;&#10;Description automatically generated with medium confidence">
            <a:extLst>
              <a:ext uri="{FF2B5EF4-FFF2-40B4-BE49-F238E27FC236}">
                <a16:creationId xmlns:a16="http://schemas.microsoft.com/office/drawing/2014/main" id="{39A6BF8C-48DD-1B74-CD0A-867D39DF9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3" b="1590"/>
          <a:stretch/>
        </p:blipFill>
        <p:spPr>
          <a:xfrm>
            <a:off x="1214729" y="2261286"/>
            <a:ext cx="2270558" cy="4201298"/>
          </a:xfrm>
          <a:prstGeom prst="rect">
            <a:avLst/>
          </a:prstGeom>
        </p:spPr>
      </p:pic>
      <p:pic>
        <p:nvPicPr>
          <p:cNvPr id="5" name="Picture 4" descr="A black and white drawing of a person kneeling in front of a sun&#10;&#10;Description automatically generated">
            <a:extLst>
              <a:ext uri="{FF2B5EF4-FFF2-40B4-BE49-F238E27FC236}">
                <a16:creationId xmlns:a16="http://schemas.microsoft.com/office/drawing/2014/main" id="{1E06DC31-7813-8828-1C00-79A4EB6B5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24" r="-3" b="-3"/>
          <a:stretch/>
        </p:blipFill>
        <p:spPr>
          <a:xfrm>
            <a:off x="4347599" y="2719271"/>
            <a:ext cx="3584448" cy="3413693"/>
          </a:xfrm>
          <a:prstGeom prst="rect">
            <a:avLst/>
          </a:prstGeom>
        </p:spPr>
      </p:pic>
      <p:pic>
        <p:nvPicPr>
          <p:cNvPr id="4" name="Picture 3" descr="A close-up of a stone statue&#10;&#10;Description automatically generated">
            <a:extLst>
              <a:ext uri="{FF2B5EF4-FFF2-40B4-BE49-F238E27FC236}">
                <a16:creationId xmlns:a16="http://schemas.microsoft.com/office/drawing/2014/main" id="{B63F67D3-53F0-EE20-7190-F88F8EDD66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960" b="-4"/>
          <a:stretch/>
        </p:blipFill>
        <p:spPr>
          <a:xfrm>
            <a:off x="8137415" y="2703640"/>
            <a:ext cx="3584448" cy="34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6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8576E-DDA6-A97A-FFB4-E8F5F242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Speak Pro" panose="020B0504020101020102" pitchFamily="34" charset="0"/>
              </a:rPr>
              <a:t>Éxodo</a:t>
            </a:r>
            <a:r>
              <a:rPr lang="en-US" sz="4000" b="1" dirty="0">
                <a:solidFill>
                  <a:srgbClr val="002060"/>
                </a:solidFill>
                <a:latin typeface="Speak Pro" panose="020B0504020101020102" pitchFamily="34" charset="0"/>
              </a:rPr>
              <a:t> 20:4 </a:t>
            </a:r>
          </a:p>
        </p:txBody>
      </p:sp>
      <p:pic>
        <p:nvPicPr>
          <p:cNvPr id="12290" name="Picture 2" descr="Pablo Ramirez Anay | Flashcards">
            <a:extLst>
              <a:ext uri="{FF2B5EF4-FFF2-40B4-BE49-F238E27FC236}">
                <a16:creationId xmlns:a16="http://schemas.microsoft.com/office/drawing/2014/main" id="{2C710668-0EF2-886C-1BBB-455408673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" b="2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FCD76-0608-28E9-EDA1-19B6671FF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pPr marL="0" indent="0" algn="ctr" rtl="1">
              <a:buNone/>
            </a:pPr>
            <a:r>
              <a:rPr lang="he-IL" sz="2000" b="1" dirty="0">
                <a:effectLst/>
                <a:highlight>
                  <a:srgbClr val="FFFF00"/>
                </a:highlight>
                <a:latin typeface="Speak Pro" panose="020B0504020101020102" pitchFamily="34" charset="0"/>
                <a:cs typeface="+mj-cs"/>
              </a:rPr>
              <a:t>לֹֽ֣א </a:t>
            </a:r>
            <a:r>
              <a:rPr lang="he-IL" sz="2000" b="1" dirty="0" err="1">
                <a:effectLst/>
                <a:highlight>
                  <a:srgbClr val="FFFF00"/>
                </a:highlight>
                <a:latin typeface="Speak Pro" panose="020B0504020101020102" pitchFamily="34" charset="0"/>
                <a:cs typeface="+mj-cs"/>
              </a:rPr>
              <a:t>תַֽעֲשֶׂ֨ה־לְך</a:t>
            </a:r>
            <a:r>
              <a:rPr lang="he-IL" sz="2000" b="1" dirty="0">
                <a:effectLst/>
                <a:highlight>
                  <a:srgbClr val="FFFF00"/>
                </a:highlight>
                <a:latin typeface="Speak Pro" panose="020B0504020101020102" pitchFamily="34" charset="0"/>
                <a:cs typeface="+mj-cs"/>
              </a:rPr>
              <a:t>ָ֥֣ פֶ֣֨סֶל֙</a:t>
            </a:r>
            <a:r>
              <a:rPr lang="he-IL" sz="2000" b="1" dirty="0">
                <a:effectLst/>
                <a:latin typeface="Speak Pro" panose="020B0504020101020102" pitchFamily="34" charset="0"/>
                <a:cs typeface="+mj-cs"/>
              </a:rPr>
              <a:t>׀ </a:t>
            </a:r>
            <a:r>
              <a:rPr lang="he-IL" sz="2000" b="1" dirty="0" err="1">
                <a:effectLst/>
                <a:latin typeface="Speak Pro" panose="020B0504020101020102" pitchFamily="34" charset="0"/>
                <a:cs typeface="+mj-cs"/>
              </a:rPr>
              <a:t>וְכָל־תְּמוּנָ֡֔ה</a:t>
            </a:r>
            <a:r>
              <a:rPr lang="he-IL" sz="2000" b="1" dirty="0">
                <a:effectLst/>
                <a:latin typeface="Speak Pro" panose="020B0504020101020102" pitchFamily="34" charset="0"/>
                <a:cs typeface="+mj-cs"/>
              </a:rPr>
              <a:t> אֲשֶׁ֤֣ר בַּשָּׁמַ֣֨יִם֙׀ מִמַּ֡֔עַל וַֽאֲשֶׁ֥ר֩ בָּאָ֖֨רֶץ מִתָּ֑֜חַת וַאֲשֶׁ֥֣ר בַּמַּ֖֣יִם׀ מִתַּ֥֣חַת לָאָֽ֗רֶץ ׃</a:t>
            </a:r>
          </a:p>
          <a:p>
            <a:pPr marL="0" indent="0" algn="ctr">
              <a:buNone/>
            </a:pPr>
            <a:br>
              <a:rPr lang="he-IL" sz="2000" b="1" i="0" u="none" strike="noStrike" dirty="0">
                <a:effectLst/>
                <a:latin typeface="Speak Pro" panose="020B0504020101020102" pitchFamily="34" charset="0"/>
                <a:cs typeface="+mj-cs"/>
              </a:rPr>
            </a:br>
            <a:endParaRPr lang="he-IL" sz="2000" b="1" i="0" u="none" strike="noStrike" dirty="0">
              <a:effectLst/>
              <a:latin typeface="Speak Pro" panose="020B0504020101020102" pitchFamily="34" charset="0"/>
              <a:cs typeface="+mj-cs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No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te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harás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a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ti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mismo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una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imagen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tallada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,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ni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ninguna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semejanza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de lo que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está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arriba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en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el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cielo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,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ni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abajo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en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la tierra,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ni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en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las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aguas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debajo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de la tierra. No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te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inclinarás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ante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ellos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ni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 les </a:t>
            </a:r>
            <a:r>
              <a:rPr lang="en-US" sz="20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servirás</a:t>
            </a:r>
            <a:r>
              <a:rPr lang="en-US" sz="2000" b="1" i="0" u="none" strike="noStrike" dirty="0">
                <a:effectLst/>
                <a:latin typeface="Speak Pro" panose="020B0504020101020102" pitchFamily="34" charset="0"/>
                <a:cs typeface="+mj-cs"/>
              </a:rPr>
              <a:t>.</a:t>
            </a:r>
          </a:p>
          <a:p>
            <a:pPr marL="0" indent="0" algn="ctr">
              <a:buNone/>
            </a:pPr>
            <a:endParaRPr lang="en-US" sz="2000" b="1" dirty="0">
              <a:latin typeface="Speak Pro" panose="020B0504020101020102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5454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3314" name="Picture 2" descr="Terumah - JSurge">
            <a:extLst>
              <a:ext uri="{FF2B5EF4-FFF2-40B4-BE49-F238E27FC236}">
                <a16:creationId xmlns:a16="http://schemas.microsoft.com/office/drawing/2014/main" id="{B5EA5006-E902-FDA2-4781-CBB9B644F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6" r="19993" b="2"/>
          <a:stretch/>
        </p:blipFill>
        <p:spPr bwMode="auto">
          <a:xfrm>
            <a:off x="424928" y="419292"/>
            <a:ext cx="5522976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91262-7135-FEC1-56EA-BE9F0FA25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Teruma</a:t>
            </a:r>
            <a:r>
              <a:rPr lang="en-US" dirty="0">
                <a:solidFill>
                  <a:srgbClr val="002060"/>
                </a:solidFill>
              </a:rPr>
              <a:t> 25: 18-20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95799-22A2-835B-EE8B-6D0D81283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1995222"/>
            <a:ext cx="4602152" cy="4135152"/>
          </a:xfrm>
        </p:spPr>
        <p:txBody>
          <a:bodyPr>
            <a:noAutofit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וְעָשִׂ֛יתָ שְׁנַ֥יִם כְּרֻבִ֖ים זָהָ֑ב מִקְשָׁה֙ תַּעֲשֶׂ֣ה אֹתָ֔ם מִשְּׁנֵ֖י קְצ֥וֹת הַכַּפֹּֽרֶת ׃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25,19</a:t>
            </a:r>
            <a:r>
              <a:rPr lang="es-E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וַעֲשֵׂה כְּר֨וּב אֶחָ֤ד מִקָּצָה֙ מִזֶּ֔ה </a:t>
            </a:r>
            <a:r>
              <a:rPr lang="he-IL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וּכְרוּב־אֶחָ֥ד</a:t>
            </a: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מִקָּצָ֖ה מִזֶּ֑ה </a:t>
            </a:r>
            <a:r>
              <a:rPr lang="he-IL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מִן־הַכַּפֹּ֛רֶת</a:t>
            </a: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תַּעֲשׂ֥וּ </a:t>
            </a:r>
            <a:r>
              <a:rPr lang="he-IL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אֶת־הַכְּרֻבִ֖ים</a:t>
            </a: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he-IL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עַל־שְׁנֵ֥י</a:t>
            </a: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קְצוֹתָֽיו ׃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25,20</a:t>
            </a:r>
            <a:r>
              <a:rPr lang="es-E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וְהָי֣וּ הַכְּרֻבִים֩ פֹּרְשֵׂ֨י כְנָפַ֜יִם לְמַ֗עְלָה סֹכְכִ֤ים בְּכַנְפֵיהֶם֙ </a:t>
            </a:r>
            <a:r>
              <a:rPr lang="he-IL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עַל־הַכַּפֹּ֔רֶת</a:t>
            </a: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וּפְנֵיהֶ֖ם אִ֣ישׁ </a:t>
            </a:r>
            <a:r>
              <a:rPr lang="he-IL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אֶל־אָחִ֑יו</a:t>
            </a: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he-IL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אֶל־הַכַּפֹּ֔רֶת</a:t>
            </a:r>
            <a:r>
              <a:rPr lang="he-IL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יִהְי֖וּ פְּנֵ֥י הַכְּרֻבִֽים ׃</a:t>
            </a:r>
            <a:endParaRPr lang="en-US" sz="1600" b="1" i="0" u="none" strike="noStrike" dirty="0">
              <a:effectLst/>
              <a:latin typeface="Speak Pro" panose="020B0504020101020102" pitchFamily="34" charset="0"/>
              <a:cs typeface="Times New Roman" panose="02020603050405020304" pitchFamily="18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latin typeface="Speak Pro" panose="020B0504020101020102" pitchFamily="34" charset="0"/>
              <a:cs typeface="Times New Roman" panose="02020603050405020304" pitchFamily="18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Haz dos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querubines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oro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labrados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a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martillo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en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los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dos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extremos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 la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cubierta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. Haz un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querubín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en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un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extremo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y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otro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querubín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en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otro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extremo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; de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una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sola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pieza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con la tapa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harás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los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querubines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en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sus dos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extremos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. Los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querubines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tendrán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sus alas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extendidas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arriba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cubriendo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la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cubierta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con sus alas.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Estarán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uno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frente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al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otro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los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rostros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los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querubines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vueltos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hacia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la </a:t>
            </a:r>
            <a:r>
              <a:rPr lang="en-US" sz="16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cubierta</a:t>
            </a:r>
            <a:r>
              <a:rPr lang="en-US" sz="16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600" b="1" dirty="0">
              <a:latin typeface="Speak Pro" panose="020B0504020101020102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80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F64502-7220-26CB-78F0-330F3F9C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0" i="0" u="none" strike="noStrike">
                <a:solidFill>
                  <a:srgbClr val="FFFFFF"/>
                </a:solidFill>
                <a:effectLst/>
              </a:rPr>
              <a:t>En Kabalah la conciencia madura cuando la presencia de la mentalidad de Imma entra en Zeir Anpin</a:t>
            </a:r>
            <a:endParaRPr lang="en-US" sz="3000">
              <a:solidFill>
                <a:srgbClr val="FFFFFF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46E3D2-586A-6D91-EC58-C882A1B16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1443"/>
          <a:stretch/>
        </p:blipFill>
        <p:spPr>
          <a:xfrm>
            <a:off x="1" y="-7623"/>
            <a:ext cx="7760508" cy="6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08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8231-59CF-1955-786C-9FDFE402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FCE47-3FE6-4CC3-4A81-704446893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6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5870BB34-1E11-4A38-961E-8BECD4EB2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The First Crowdfunding Campaign - An Essay on Parshat Terumah - Chabad.org">
            <a:extLst>
              <a:ext uri="{FF2B5EF4-FFF2-40B4-BE49-F238E27FC236}">
                <a16:creationId xmlns:a16="http://schemas.microsoft.com/office/drawing/2014/main" id="{17C9ED0C-C577-AF5C-410E-693EAE921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5556" b="1"/>
          <a:stretch/>
        </p:blipFill>
        <p:spPr bwMode="auto">
          <a:xfrm>
            <a:off x="1" y="10"/>
            <a:ext cx="1219199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3E480DB9-98E5-480A-AF30-5D73B6127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206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C1F246CF-DB85-4B25-B3A3-F5BBDEE3E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366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43E34-F8E1-622E-B095-8D9FFCDA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30" y="642594"/>
            <a:ext cx="6718433" cy="1746504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Terumá</a:t>
            </a:r>
            <a:r>
              <a:rPr lang="en-US" sz="4400" dirty="0">
                <a:solidFill>
                  <a:srgbClr val="002060"/>
                </a:solidFill>
              </a:rPr>
              <a:t> 25:1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BC7A-4637-2BDC-7636-9ECB4271F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31" y="2389098"/>
            <a:ext cx="6718434" cy="3645942"/>
          </a:xfrm>
        </p:spPr>
        <p:txBody>
          <a:bodyPr>
            <a:norm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וַיְדַבֵּ֥ר יְהֹוָ֖ה 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אֶל־מֹשֶׁ֥ה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לֵּאמֹֽר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׃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דַּבֵּר֙ אֶל־בְּנֵ֣י יִשְׂרָאֵ֔ל 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וְ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FF"/>
                </a:highlight>
                <a:latin typeface="+mj-lt"/>
                <a:cs typeface="Times New Roman" panose="02020603050405020304" pitchFamily="18" charset="0"/>
              </a:rPr>
              <a:t>יִקְחו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ּ־לִ֖י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 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00"/>
                </a:highlight>
                <a:latin typeface="+mj-lt"/>
                <a:cs typeface="Times New Roman" panose="02020603050405020304" pitchFamily="18" charset="0"/>
              </a:rPr>
              <a:t>תְּרוּמָ֑ה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 מֵאֵ֤ת 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כׇּל־אִיש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ׁ֙ אֲשֶׁ֣ר 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00"/>
                </a:highlight>
                <a:latin typeface="+mj-lt"/>
                <a:cs typeface="Times New Roman" panose="02020603050405020304" pitchFamily="18" charset="0"/>
              </a:rPr>
              <a:t>יִדְּבֶ֣נּו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00"/>
                </a:highlight>
                <a:latin typeface="+mj-lt"/>
                <a:cs typeface="Times New Roman" panose="02020603050405020304" pitchFamily="18" charset="0"/>
              </a:rPr>
              <a:t>ּ לִבּ֔ו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ֹ 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FF"/>
                </a:highlight>
                <a:latin typeface="+mj-lt"/>
                <a:cs typeface="Times New Roman" panose="02020603050405020304" pitchFamily="18" charset="0"/>
              </a:rPr>
              <a:t>תִּקְח֖ו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FF"/>
                </a:highlight>
                <a:latin typeface="+mj-lt"/>
                <a:cs typeface="Times New Roman" panose="02020603050405020304" pitchFamily="18" charset="0"/>
              </a:rPr>
              <a:t>ּ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 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אֶת־ת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00"/>
                </a:highlight>
                <a:latin typeface="+mj-lt"/>
                <a:cs typeface="Times New Roman" panose="02020603050405020304" pitchFamily="18" charset="0"/>
              </a:rPr>
              <a:t>ְּרוּמ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ָ 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תִֽי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׃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וְזֹאת֙ הַ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00"/>
                </a:highlight>
                <a:latin typeface="+mj-lt"/>
                <a:cs typeface="Times New Roman" panose="02020603050405020304" pitchFamily="18" charset="0"/>
              </a:rPr>
              <a:t>תְּרוּמָ֔ה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 אֲשֶׁ֥ר 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FF"/>
                </a:highlight>
                <a:latin typeface="+mj-lt"/>
                <a:cs typeface="Times New Roman" panose="02020603050405020304" pitchFamily="18" charset="0"/>
              </a:rPr>
              <a:t>תִּקְח֖ו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FF"/>
                </a:highlight>
                <a:latin typeface="+mj-lt"/>
                <a:cs typeface="Times New Roman" panose="02020603050405020304" pitchFamily="18" charset="0"/>
              </a:rPr>
              <a:t>ּ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 מֵאִתָּ֑ם זָהָ֥ב וָכֶ֖סֶף </a:t>
            </a:r>
            <a:r>
              <a:rPr lang="he-IL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וּנְחֹֽשֶׁת</a:t>
            </a:r>
            <a:r>
              <a:rPr lang="he-IL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׃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he-I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“Y le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dijo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el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terno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a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Moisés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diles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a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los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hijos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de Israel que me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tomen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ofrendas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donadas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por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todo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hombre, que las tome de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corazón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”.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Y </a:t>
            </a:r>
            <a:r>
              <a:rPr lang="en-US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é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stas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son las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contribuciones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que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tomaréis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de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ellos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oro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plata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 y </a:t>
            </a:r>
            <a:r>
              <a:rPr lang="en-US" sz="18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cobre</a:t>
            </a:r>
            <a:r>
              <a:rPr lang="en-US" sz="18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0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064FA-6A97-9A01-05E2-274FA1083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34" y="1407558"/>
            <a:ext cx="2312479" cy="44470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Terumá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significa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separarse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de algo que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tenía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gran valor sentimental o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monetario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con la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finalidad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de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su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elevación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. Es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el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principio del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otorgamiento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más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noble: “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quiero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tanto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esto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, que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deseo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su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máximo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bien,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así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que lo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dejo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ir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en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pro de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su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 </a:t>
            </a:r>
            <a:r>
              <a:rPr lang="en-US" sz="1800" b="1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elevación</a:t>
            </a:r>
            <a:r>
              <a:rPr lang="en-US" sz="18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peak Pro" panose="020B0504020101020102" pitchFamily="34" charset="0"/>
              </a:rPr>
              <a:t>”. 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Speak Pro" panose="020B0504020101020102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D5430-7080-1820-5624-1C846A4BC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2" r="-1" b="-1"/>
          <a:stretch/>
        </p:blipFill>
        <p:spPr>
          <a:xfrm>
            <a:off x="4049422" y="1407558"/>
            <a:ext cx="7237877" cy="40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89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8" name="Rectangle 513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Lecciones del pato más rico del mundo - Fundación para la Educación  Económica">
            <a:extLst>
              <a:ext uri="{FF2B5EF4-FFF2-40B4-BE49-F238E27FC236}">
                <a16:creationId xmlns:a16="http://schemas.microsoft.com/office/drawing/2014/main" id="{5AFBE236-EA95-BCE7-0D49-A57557E62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5" b="23212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ECC81-0DE0-DA2F-ED82-643A2CAD5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Aferrarnos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a la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materia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como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si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ella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fuera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la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finalidad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de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nuestra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vida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es la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máxima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tontería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de la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ilusión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200" b="1" i="0" u="none" strike="noStrike" dirty="0" err="1">
                <a:effectLst/>
                <a:latin typeface="Speak Pro" panose="020B0504020101020102" pitchFamily="34" charset="0"/>
              </a:rPr>
              <a:t>humana</a:t>
            </a:r>
            <a:r>
              <a:rPr lang="en-US" sz="2200" b="1" i="0" u="none" strike="noStrike" dirty="0">
                <a:effectLst/>
                <a:latin typeface="Speak Pro" panose="020B0504020101020102" pitchFamily="34" charset="0"/>
              </a:rPr>
              <a:t>.</a:t>
            </a:r>
            <a:endParaRPr lang="en-US" sz="2200" b="1" dirty="0">
              <a:latin typeface="Speak 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8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6F621E-197D-2814-1772-39DC9C624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1" dirty="0">
                <a:latin typeface="Speak Pro" panose="020B0504020101020102" pitchFamily="34" charset="0"/>
              </a:rPr>
              <a:t>La </a:t>
            </a:r>
            <a:r>
              <a:rPr lang="en-US" sz="2600" b="1" dirty="0" err="1">
                <a:latin typeface="Speak Pro" panose="020B0504020101020102" pitchFamily="34" charset="0"/>
              </a:rPr>
              <a:t>shefa</a:t>
            </a:r>
            <a:r>
              <a:rPr lang="en-US" sz="2600" b="1" dirty="0">
                <a:latin typeface="Speak Pro" panose="020B0504020101020102" pitchFamily="34" charset="0"/>
              </a:rPr>
              <a:t> </a:t>
            </a:r>
            <a:r>
              <a:rPr lang="en-US" sz="2600" b="1" dirty="0" err="1">
                <a:latin typeface="Speak Pro" panose="020B0504020101020102" pitchFamily="34" charset="0"/>
              </a:rPr>
              <a:t>fluye</a:t>
            </a:r>
            <a:r>
              <a:rPr lang="en-US" sz="2600" b="1" dirty="0">
                <a:latin typeface="Speak Pro" panose="020B0504020101020102" pitchFamily="34" charset="0"/>
              </a:rPr>
              <a:t> a </a:t>
            </a:r>
            <a:r>
              <a:rPr lang="en-US" sz="2600" b="1" dirty="0" err="1">
                <a:latin typeface="Speak Pro" panose="020B0504020101020102" pitchFamily="34" charset="0"/>
              </a:rPr>
              <a:t>través</a:t>
            </a:r>
            <a:r>
              <a:rPr lang="en-US" sz="2600" b="1" dirty="0">
                <a:latin typeface="Speak Pro" panose="020B0504020101020102" pitchFamily="34" charset="0"/>
              </a:rPr>
              <a:t> de </a:t>
            </a:r>
            <a:r>
              <a:rPr lang="en-US" sz="2600" b="1" dirty="0" err="1">
                <a:latin typeface="Speak Pro" panose="020B0504020101020102" pitchFamily="34" charset="0"/>
              </a:rPr>
              <a:t>los</a:t>
            </a:r>
            <a:r>
              <a:rPr lang="en-US" sz="2600" b="1" dirty="0">
                <a:latin typeface="Speak Pro" panose="020B0504020101020102" pitchFamily="34" charset="0"/>
              </a:rPr>
              <a:t> </a:t>
            </a:r>
            <a:r>
              <a:rPr lang="en-US" sz="2600" b="1" dirty="0" err="1">
                <a:latin typeface="Speak Pro" panose="020B0504020101020102" pitchFamily="34" charset="0"/>
              </a:rPr>
              <a:t>senderos</a:t>
            </a:r>
            <a:r>
              <a:rPr lang="en-US" sz="2600" b="1" dirty="0">
                <a:latin typeface="Speak Pro" panose="020B0504020101020102" pitchFamily="34" charset="0"/>
              </a:rPr>
              <a:t> del Árbol de la Vida y </a:t>
            </a:r>
            <a:r>
              <a:rPr lang="en-US" sz="2600" b="1" dirty="0" err="1">
                <a:latin typeface="Speak Pro" panose="020B0504020101020102" pitchFamily="34" charset="0"/>
              </a:rPr>
              <a:t>cuando</a:t>
            </a:r>
            <a:r>
              <a:rPr lang="en-US" sz="2600" b="1" dirty="0">
                <a:latin typeface="Speak Pro" panose="020B0504020101020102" pitchFamily="34" charset="0"/>
              </a:rPr>
              <a:t> </a:t>
            </a:r>
            <a:r>
              <a:rPr lang="en-US" sz="2600" b="1" dirty="0" err="1">
                <a:latin typeface="Speak Pro" panose="020B0504020101020102" pitchFamily="34" charset="0"/>
              </a:rPr>
              <a:t>una</a:t>
            </a:r>
            <a:r>
              <a:rPr lang="en-US" sz="2600" b="1" dirty="0">
                <a:latin typeface="Speak Pro" panose="020B0504020101020102" pitchFamily="34" charset="0"/>
              </a:rPr>
              <a:t> </a:t>
            </a:r>
            <a:r>
              <a:rPr lang="en-US" sz="2600" b="1" dirty="0" err="1">
                <a:latin typeface="Speak Pro" panose="020B0504020101020102" pitchFamily="34" charset="0"/>
              </a:rPr>
              <a:t>letra</a:t>
            </a:r>
            <a:r>
              <a:rPr lang="en-US" sz="2600" b="1" dirty="0">
                <a:latin typeface="Speak Pro" panose="020B0504020101020102" pitchFamily="34" charset="0"/>
              </a:rPr>
              <a:t> no </a:t>
            </a:r>
            <a:r>
              <a:rPr lang="en-US" sz="2600" b="1" dirty="0" err="1">
                <a:latin typeface="Speak Pro" panose="020B0504020101020102" pitchFamily="34" charset="0"/>
              </a:rPr>
              <a:t>puede</a:t>
            </a:r>
            <a:r>
              <a:rPr lang="en-US" sz="2600" b="1" dirty="0">
                <a:latin typeface="Speak Pro" panose="020B0504020101020102" pitchFamily="34" charset="0"/>
              </a:rPr>
              <a:t> circular </a:t>
            </a:r>
            <a:r>
              <a:rPr lang="en-US" sz="2600" b="1" dirty="0" err="1">
                <a:latin typeface="Speak Pro" panose="020B0504020101020102" pitchFamily="34" charset="0"/>
              </a:rPr>
              <a:t>por</a:t>
            </a:r>
            <a:r>
              <a:rPr lang="en-US" sz="2600" b="1" dirty="0">
                <a:latin typeface="Speak Pro" panose="020B0504020101020102" pitchFamily="34" charset="0"/>
              </a:rPr>
              <a:t> </a:t>
            </a:r>
            <a:r>
              <a:rPr lang="en-US" sz="2600" b="1" dirty="0" err="1">
                <a:latin typeface="Speak Pro" panose="020B0504020101020102" pitchFamily="34" charset="0"/>
              </a:rPr>
              <a:t>él</a:t>
            </a:r>
            <a:r>
              <a:rPr lang="en-US" sz="2600" b="1" dirty="0">
                <a:latin typeface="Speak Pro" panose="020B0504020101020102" pitchFamily="34" charset="0"/>
              </a:rPr>
              <a:t> </a:t>
            </a:r>
            <a:r>
              <a:rPr lang="en-US" sz="2600" b="1" dirty="0" err="1">
                <a:latin typeface="Speak Pro" panose="020B0504020101020102" pitchFamily="34" charset="0"/>
              </a:rPr>
              <a:t>libremente</a:t>
            </a:r>
            <a:r>
              <a:rPr lang="en-US" sz="2600" b="1" dirty="0">
                <a:latin typeface="Speak Pro" panose="020B0504020101020102" pitchFamily="34" charset="0"/>
              </a:rPr>
              <a:t>, </a:t>
            </a:r>
            <a:r>
              <a:rPr lang="en-US" sz="2600" b="1" dirty="0" err="1">
                <a:latin typeface="Speak Pro" panose="020B0504020101020102" pitchFamily="34" charset="0"/>
              </a:rPr>
              <a:t>entonces</a:t>
            </a:r>
            <a:r>
              <a:rPr lang="en-US" sz="2600" b="1" dirty="0">
                <a:latin typeface="Speak Pro" panose="020B0504020101020102" pitchFamily="34" charset="0"/>
              </a:rPr>
              <a:t> la </a:t>
            </a:r>
            <a:r>
              <a:rPr lang="en-US" sz="2600" b="1" dirty="0" err="1">
                <a:latin typeface="Speak Pro" panose="020B0504020101020102" pitchFamily="34" charset="0"/>
              </a:rPr>
              <a:t>cualidad</a:t>
            </a:r>
            <a:r>
              <a:rPr lang="en-US" sz="2600" b="1" dirty="0">
                <a:latin typeface="Speak Pro" panose="020B0504020101020102" pitchFamily="34" charset="0"/>
              </a:rPr>
              <a:t> de la </a:t>
            </a:r>
            <a:r>
              <a:rPr lang="en-US" sz="2600" b="1" dirty="0" err="1">
                <a:latin typeface="Speak Pro" panose="020B0504020101020102" pitchFamily="34" charset="0"/>
              </a:rPr>
              <a:t>letra</a:t>
            </a:r>
            <a:r>
              <a:rPr lang="en-US" sz="2600" b="1" dirty="0">
                <a:latin typeface="Speak Pro" panose="020B0504020101020102" pitchFamily="34" charset="0"/>
              </a:rPr>
              <a:t> no </a:t>
            </a:r>
            <a:r>
              <a:rPr lang="en-US" sz="2600" b="1" dirty="0" err="1">
                <a:latin typeface="Speak Pro" panose="020B0504020101020102" pitchFamily="34" charset="0"/>
              </a:rPr>
              <a:t>puede</a:t>
            </a:r>
            <a:r>
              <a:rPr lang="en-US" sz="2600" b="1" dirty="0">
                <a:latin typeface="Speak Pro" panose="020B0504020101020102" pitchFamily="34" charset="0"/>
              </a:rPr>
              <a:t> </a:t>
            </a:r>
            <a:r>
              <a:rPr lang="en-US" sz="2600" b="1" dirty="0" err="1">
                <a:latin typeface="Speak Pro" panose="020B0504020101020102" pitchFamily="34" charset="0"/>
              </a:rPr>
              <a:t>expresarse</a:t>
            </a:r>
            <a:r>
              <a:rPr lang="en-US" sz="2600" b="1" dirty="0">
                <a:latin typeface="Speak Pro" panose="020B0504020101020102" pitchFamily="34" charset="0"/>
              </a:rPr>
              <a:t>.</a:t>
            </a:r>
            <a:br>
              <a:rPr lang="en-US" sz="2600" b="1" dirty="0">
                <a:latin typeface="Speak Pro" panose="020B0504020101020102" pitchFamily="34" charset="0"/>
              </a:rPr>
            </a:br>
            <a:endParaRPr lang="en-US" sz="2600" b="1" dirty="0">
              <a:latin typeface="Speak Pro" panose="020B0504020101020102" pitchFamily="34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of life with many circles and numbers in space&#10;&#10;Description automatically generated">
            <a:extLst>
              <a:ext uri="{FF2B5EF4-FFF2-40B4-BE49-F238E27FC236}">
                <a16:creationId xmlns:a16="http://schemas.microsoft.com/office/drawing/2014/main" id="{C294F1BC-FB45-4893-5AE4-EA6A6224F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776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7" name="Rectangle 311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raying at the Western Wall, Jerusalem,">
            <a:extLst>
              <a:ext uri="{FF2B5EF4-FFF2-40B4-BE49-F238E27FC236}">
                <a16:creationId xmlns:a16="http://schemas.microsoft.com/office/drawing/2014/main" id="{E3513315-8A0D-C088-94E8-24115600A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2" r="-1" b="1729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119" name="Freeform: Shape 311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21" name="Freeform: Shape 312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3746D0-E310-6909-261F-7DDA45F14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Speak Pro" panose="020B0504020101020102" pitchFamily="34" charset="0"/>
              </a:rPr>
              <a:t>Éxodo</a:t>
            </a:r>
            <a:r>
              <a:rPr lang="en-US" sz="3600" b="1" dirty="0">
                <a:solidFill>
                  <a:srgbClr val="002060"/>
                </a:solidFill>
                <a:latin typeface="Speak Pro" panose="020B0504020101020102" pitchFamily="34" charset="0"/>
              </a:rPr>
              <a:t> 25:10</a:t>
            </a:r>
          </a:p>
        </p:txBody>
      </p:sp>
      <p:sp>
        <p:nvSpPr>
          <p:cNvPr id="3123" name="Rectangle 31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25" name="Rectangle 31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011F6-B06F-D286-F694-BA9B851E917A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וְעָש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ׂ֥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ּ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אֲר֖וֹן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עֲצ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ֵ֣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י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ש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ִׁ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ט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ִּ֑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ים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אַמ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ָּ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ת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ַ֨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יִם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וָח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ֵ֜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צִי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אׇרְכ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ּ֗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ֹ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וְאַמ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ָּ֤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ה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וָח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ֵ֙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צִי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֙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רׇחְב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ּ֔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ֹ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וְאַמ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ָּ֥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ה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וָח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ֵ֖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צִי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קֹמָתֽו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ֹ׃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i="0" u="none" strike="noStrike" dirty="0">
              <a:effectLst/>
              <a:latin typeface="Speak Pro" panose="020B0504020101020102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Harán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un arca de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madera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 acacia, de dos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codos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y medio de largo, de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codo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y medio de ancho y de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codo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y medio de alto.</a:t>
            </a:r>
          </a:p>
        </p:txBody>
      </p:sp>
    </p:spTree>
    <p:extLst>
      <p:ext uri="{BB962C8B-B14F-4D97-AF65-F5344CB8AC3E}">
        <p14:creationId xmlns:p14="http://schemas.microsoft.com/office/powerpoint/2010/main" val="3739143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2" name="Rectangle 616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6E5DB-3D7D-BD6C-471E-59E5EC96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Speak Pro" panose="020B0504020101020102" pitchFamily="34" charset="0"/>
              </a:rPr>
              <a:t>Éxodo</a:t>
            </a:r>
            <a:r>
              <a:rPr lang="en-US" sz="4000" b="1" dirty="0">
                <a:solidFill>
                  <a:srgbClr val="002060"/>
                </a:solidFill>
                <a:latin typeface="Speak Pro" panose="020B0504020101020102" pitchFamily="34" charset="0"/>
              </a:rPr>
              <a:t> 25:2 y 3</a:t>
            </a:r>
          </a:p>
        </p:txBody>
      </p:sp>
      <p:grpSp>
        <p:nvGrpSpPr>
          <p:cNvPr id="6164" name="Group 616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6165" name="Rectangle 616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6" name="Rectangle 616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164F-2D06-4F0A-0B97-2109A179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803113" cy="3979585"/>
          </a:xfrm>
        </p:spPr>
        <p:txBody>
          <a:bodyPr anchor="ctr">
            <a:normAutofit lnSpcReduction="10000"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דַּבֵּר֙ אֶל־בְּנֵ֣י יִשְׂרָאֵ֔ל 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וְ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FF"/>
                </a:highlight>
                <a:latin typeface="+mj-lt"/>
                <a:cs typeface="Times New Roman" panose="02020603050405020304" pitchFamily="18" charset="0"/>
              </a:rPr>
              <a:t>יִקְחו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ּ־לִ֖י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 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00"/>
                </a:highlight>
                <a:latin typeface="+mj-lt"/>
                <a:cs typeface="Times New Roman" panose="02020603050405020304" pitchFamily="18" charset="0"/>
              </a:rPr>
              <a:t>תְּרוּמָ֑ה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 מֵאֵ֤ת 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כׇּל־אִיש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ׁ֙ אֲשֶׁ֣ר 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00"/>
                </a:highlight>
                <a:latin typeface="+mj-lt"/>
                <a:cs typeface="Times New Roman" panose="02020603050405020304" pitchFamily="18" charset="0"/>
              </a:rPr>
              <a:t>יִדְּבֶ֣נּו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00"/>
                </a:highlight>
                <a:latin typeface="+mj-lt"/>
                <a:cs typeface="Times New Roman" panose="02020603050405020304" pitchFamily="18" charset="0"/>
              </a:rPr>
              <a:t>ּ לִבּ֔ו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ֹ 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FF"/>
                </a:highlight>
                <a:latin typeface="+mj-lt"/>
                <a:cs typeface="Times New Roman" panose="02020603050405020304" pitchFamily="18" charset="0"/>
              </a:rPr>
              <a:t>תִּקְח֖ו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FF"/>
                </a:highlight>
                <a:latin typeface="+mj-lt"/>
                <a:cs typeface="Times New Roman" panose="02020603050405020304" pitchFamily="18" charset="0"/>
              </a:rPr>
              <a:t>ּ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 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אֶת־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00"/>
                </a:highlight>
                <a:latin typeface="+mj-lt"/>
                <a:cs typeface="Times New Roman" panose="02020603050405020304" pitchFamily="18" charset="0"/>
              </a:rPr>
              <a:t>תְּרוּמ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ָ 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תִֽי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׃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וְזֹאת֙ הַ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00"/>
                </a:highlight>
                <a:latin typeface="+mj-lt"/>
                <a:cs typeface="Times New Roman" panose="02020603050405020304" pitchFamily="18" charset="0"/>
              </a:rPr>
              <a:t>תְּרוּמָ֔ה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 אֲשֶׁ֥ר 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FF"/>
                </a:highlight>
                <a:latin typeface="+mj-lt"/>
                <a:cs typeface="Times New Roman" panose="02020603050405020304" pitchFamily="18" charset="0"/>
              </a:rPr>
              <a:t>תִּקְח֖ו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00FFFF"/>
                </a:highlight>
                <a:latin typeface="+mj-lt"/>
                <a:cs typeface="Times New Roman" panose="02020603050405020304" pitchFamily="18" charset="0"/>
              </a:rPr>
              <a:t>ּ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 מֵאִתָּ֑ם זָהָ֥ב וָכֶ֖סֶף </a:t>
            </a:r>
            <a:r>
              <a:rPr lang="he-IL" sz="2400" b="1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וּנְחֹֽשֶׁת</a:t>
            </a:r>
            <a:r>
              <a:rPr lang="he-IL" sz="2400" b="1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Times New Roman" panose="02020603050405020304" pitchFamily="18" charset="0"/>
              </a:rPr>
              <a:t>׃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he-IL" sz="2400" b="1" i="0" u="none" strike="noStrike" dirty="0">
                <a:effectLst/>
                <a:latin typeface="Speak Pro" panose="020B0504020101020102" pitchFamily="34" charset="0"/>
                <a:cs typeface="+mj-cs"/>
              </a:rPr>
            </a:br>
            <a:endParaRPr lang="he-IL" sz="2400" b="1" i="0" u="none" strike="noStrike" dirty="0">
              <a:effectLst/>
              <a:latin typeface="Speak Pro" panose="020B0504020101020102" pitchFamily="34" charset="0"/>
              <a:cs typeface="+mj-cs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Diles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a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los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hijos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de Israel que me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tomen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ofrendas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donadas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por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todo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hombre, que las tome de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corazón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”. Y </a:t>
            </a:r>
            <a:r>
              <a:rPr lang="en-US" sz="2400" b="1" dirty="0" err="1">
                <a:latin typeface="Speak Pro" panose="020B0504020101020102" pitchFamily="34" charset="0"/>
                <a:cs typeface="+mj-cs"/>
              </a:rPr>
              <a:t>é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stas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son las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contribuciones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que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tomaréis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de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ellos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: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oro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,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plata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  <a:cs typeface="+mj-cs"/>
              </a:rPr>
              <a:t> y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  <a:cs typeface="+mj-cs"/>
              </a:rPr>
              <a:t>cobre</a:t>
            </a:r>
            <a:endParaRPr lang="en-US" sz="2400" b="1" i="0" u="none" strike="noStrike" dirty="0">
              <a:effectLst/>
              <a:latin typeface="Speak Pro" panose="020B0504020101020102" pitchFamily="34" charset="0"/>
              <a:cs typeface="+mj-cs"/>
            </a:endParaRPr>
          </a:p>
          <a:p>
            <a:pPr marL="0" indent="0" algn="ctr">
              <a:buNone/>
            </a:pPr>
            <a:endParaRPr lang="en-US" sz="2400" b="1" dirty="0">
              <a:latin typeface="Speak Pro" panose="020B0504020101020102" pitchFamily="34" charset="0"/>
              <a:cs typeface="+mj-cs"/>
            </a:endParaRPr>
          </a:p>
        </p:txBody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2" name="Rectangle 617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A person in a robe collecting gold&#10;&#10;Description automatically generated">
            <a:extLst>
              <a:ext uri="{FF2B5EF4-FFF2-40B4-BE49-F238E27FC236}">
                <a16:creationId xmlns:a16="http://schemas.microsoft.com/office/drawing/2014/main" id="{2AD4F417-3151-16EB-AD29-31A90B258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48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7181" name="Group 7180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7182" name="Rectangle 7181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3" name="Rectangle 7182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0" name="Picture 2" descr="A Good Interpretation • Torah.org">
            <a:extLst>
              <a:ext uri="{FF2B5EF4-FFF2-40B4-BE49-F238E27FC236}">
                <a16:creationId xmlns:a16="http://schemas.microsoft.com/office/drawing/2014/main" id="{68FC6B07-484F-A883-D7FC-AEA883ED7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r="336" b="3"/>
          <a:stretch/>
        </p:blipFill>
        <p:spPr bwMode="auto">
          <a:xfrm>
            <a:off x="1271223" y="1116345"/>
            <a:ext cx="4825148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19645-6590-AA95-146B-015D6525B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3520368" cy="34506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Hoy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en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día,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el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Sefer 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Torá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es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el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reshimot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del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Mikdash</a:t>
            </a:r>
            <a:r>
              <a:rPr lang="en-US" sz="2400" b="1" dirty="0">
                <a:latin typeface="Speak Pro" panose="020B0504020101020102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Es la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única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huella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que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tenemos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de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toda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aquella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maravilla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,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por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eso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es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muy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importante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sostenerla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 y </a:t>
            </a:r>
            <a:r>
              <a:rPr lang="en-US" sz="2400" b="1" i="0" u="none" strike="noStrike" dirty="0" err="1">
                <a:effectLst/>
                <a:latin typeface="Speak Pro" panose="020B0504020101020102" pitchFamily="34" charset="0"/>
              </a:rPr>
              <a:t>expandirla</a:t>
            </a:r>
            <a:r>
              <a:rPr lang="en-US" sz="2400" b="1" i="0" u="none" strike="noStrike" dirty="0">
                <a:effectLst/>
                <a:latin typeface="Speak Pro" panose="020B0504020101020102" pitchFamily="34" charset="0"/>
              </a:rPr>
              <a:t>.</a:t>
            </a:r>
            <a:endParaRPr lang="en-US" sz="2400" b="1" dirty="0">
              <a:latin typeface="Speak Pro" panose="020B0504020101020102" pitchFamily="34" charset="0"/>
            </a:endParaRPr>
          </a:p>
        </p:txBody>
      </p:sp>
      <p:pic>
        <p:nvPicPr>
          <p:cNvPr id="7185" name="Picture 7184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187" name="Straight Connector 7186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621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5" name="Rectangle 82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Covenant &amp; Conversation | Terumah | The Making Of An Ark | The Rabbi Sacks  Legacy">
            <a:extLst>
              <a:ext uri="{FF2B5EF4-FFF2-40B4-BE49-F238E27FC236}">
                <a16:creationId xmlns:a16="http://schemas.microsoft.com/office/drawing/2014/main" id="{B1337CB6-A960-0CBD-572D-9836A460D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7" name="Rectangle 82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B191B-E37D-01C3-89B7-90FCFD692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Speak Pro" panose="020B0504020101020102" pitchFamily="34" charset="0"/>
                <a:cs typeface="Times New Roman" panose="02020603050405020304" pitchFamily="18" charset="0"/>
              </a:rPr>
              <a:t>Éxodo</a:t>
            </a:r>
            <a:r>
              <a:rPr lang="en-US" sz="4800" b="1" dirty="0">
                <a:solidFill>
                  <a:srgbClr val="002060"/>
                </a:solidFill>
                <a:latin typeface="Speak Pro" panose="020B0504020101020102" pitchFamily="34" charset="0"/>
                <a:cs typeface="Times New Roman" panose="02020603050405020304" pitchFamily="18" charset="0"/>
              </a:rPr>
              <a:t> 25:09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319D6-FAED-D4A6-C4D7-52944B7BC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pPr marL="0" indent="0" algn="ctr" rtl="1">
              <a:buNone/>
            </a:pPr>
            <a:r>
              <a:rPr lang="he-IL" b="1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כְּכֹ֗ל אֲשֶׁ֤ר אֲנִי֙ מַרְאֶ֣ה אוֹתְךָ֔ אֵת תַּבְנִ֣ית הַמִּשְׁכָּ֔ן וְאֵ֖ת תַּבְנִ֣ית </a:t>
            </a:r>
            <a:r>
              <a:rPr lang="he-IL" b="1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כָּל־כֵּלָ֑יו</a:t>
            </a:r>
            <a:r>
              <a:rPr lang="he-IL" b="1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וְכֵ֖ן תַּעֲשֽׂוּ ׃ ס</a:t>
            </a:r>
          </a:p>
          <a:p>
            <a:pPr marL="0" indent="0" algn="ctr">
              <a:buNone/>
            </a:pPr>
            <a:endParaRPr lang="es-ES" b="1" i="0" u="none" strike="noStrike" dirty="0">
              <a:effectLst/>
              <a:latin typeface="Speak Pro" panose="020B0504020101020102" pitchFamily="34" charset="0"/>
              <a:cs typeface="Times New Roman" panose="02020603050405020304" pitchFamily="18" charset="0"/>
            </a:endParaRPr>
          </a:p>
          <a:p>
            <a:pPr marL="0" indent="0" algn="ctr" rtl="1">
              <a:spcBef>
                <a:spcPts val="0"/>
              </a:spcBef>
              <a:buNone/>
            </a:pPr>
            <a:r>
              <a:rPr lang="he-IL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Exactamente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como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os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muestro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,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diseño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del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Tabernáculo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y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el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diseño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de todos sus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muebles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,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así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 lo </a:t>
            </a:r>
            <a:r>
              <a:rPr lang="en-US" b="1" i="0" u="none" strike="noStrike" dirty="0" err="1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haréis</a:t>
            </a:r>
            <a:r>
              <a:rPr lang="en-US" b="1" i="0" u="none" strike="noStrike" dirty="0">
                <a:effectLst/>
                <a:latin typeface="Speak Pro" panose="020B0504020101020102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en-US" b="1" dirty="0">
              <a:latin typeface="Speak Pro" panose="020B0504020101020102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868</Words>
  <Application>Microsoft Macintosh PowerPoint</Application>
  <PresentationFormat>Widescreen</PresentationFormat>
  <Paragraphs>55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Arial</vt:lpstr>
      <vt:lpstr>Calibri</vt:lpstr>
      <vt:lpstr>Calibri Light</vt:lpstr>
      <vt:lpstr>Garamond</vt:lpstr>
      <vt:lpstr>Gill Sans MT</vt:lpstr>
      <vt:lpstr>Rockwell</vt:lpstr>
      <vt:lpstr>Rockwell Condensed</vt:lpstr>
      <vt:lpstr>Rockwell Extra Bold</vt:lpstr>
      <vt:lpstr>Selawik Light</vt:lpstr>
      <vt:lpstr>Speak Pro</vt:lpstr>
      <vt:lpstr>Times New Roman</vt:lpstr>
      <vt:lpstr>Trebuchet MS</vt:lpstr>
      <vt:lpstr>Wingdings</vt:lpstr>
      <vt:lpstr>Wingdings 3</vt:lpstr>
      <vt:lpstr>SavonVTI</vt:lpstr>
      <vt:lpstr>Office Theme</vt:lpstr>
      <vt:lpstr>Gallery</vt:lpstr>
      <vt:lpstr>Wood Type</vt:lpstr>
      <vt:lpstr>Organic</vt:lpstr>
      <vt:lpstr>Facet</vt:lpstr>
      <vt:lpstr>Parashá Terumá תרומה</vt:lpstr>
      <vt:lpstr>Terumá 25:1</vt:lpstr>
      <vt:lpstr>PowerPoint Presentation</vt:lpstr>
      <vt:lpstr>PowerPoint Presentation</vt:lpstr>
      <vt:lpstr>La shefa fluye a través de los senderos del Árbol de la Vida y cuando una letra no puede circular por él libremente, entonces la cualidad de la letra no puede expresarse. </vt:lpstr>
      <vt:lpstr>Éxodo 25:10</vt:lpstr>
      <vt:lpstr>Éxodo 25:2 y 3</vt:lpstr>
      <vt:lpstr>PowerPoint Presentation</vt:lpstr>
      <vt:lpstr>Éxodo 25:09</vt:lpstr>
      <vt:lpstr>Teruma 25:8-9</vt:lpstr>
      <vt:lpstr>Éxodo 3:5</vt:lpstr>
      <vt:lpstr>Génesis 3:23-24</vt:lpstr>
      <vt:lpstr>PowerPoint Presentation</vt:lpstr>
      <vt:lpstr>Éxodo 20:4 </vt:lpstr>
      <vt:lpstr>Teruma 25: 18-20</vt:lpstr>
      <vt:lpstr>En Kabalah la conciencia madura cuando la presencia de la mentalidad de Imma entra en Zeir Anpin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Parashá Terumá תרומה</dc:title>
  <dc:creator>Daniela Castillo</dc:creator>
  <cp:lastModifiedBy>Daniela Castillo</cp:lastModifiedBy>
  <cp:revision>1</cp:revision>
  <dcterms:created xsi:type="dcterms:W3CDTF">2024-02-17T12:17:34Z</dcterms:created>
  <dcterms:modified xsi:type="dcterms:W3CDTF">2024-02-17T14:54:35Z</dcterms:modified>
</cp:coreProperties>
</file>